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jpg" ContentType="image/jpeg"/>
  <Default Extension="emf" ContentType="image/x-emf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2" r:id="rId1"/>
  </p:sldMasterIdLst>
  <p:notesMasterIdLst>
    <p:notesMasterId r:id="rId28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805731E-921C-4067-A3A1-400858154C30}">
  <a:tblStyle styleId="{5805731E-921C-4067-A3A1-400858154C30}" styleName="Table_0"/>
  <a:tblStyle styleId="{C4D4B680-3A93-4F56-9050-EEF3AE38FD89}" styleName="Table_1"/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88" d="100"/>
          <a:sy n="188" d="100"/>
        </p:scale>
        <p:origin x="-112" y="-90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notesMaster" Target="notesMasters/notesMaster1.xml"/><Relationship Id="rId2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presProps" Target="presProps.xml"/><Relationship Id="rId31" Type="http://schemas.openxmlformats.org/officeDocument/2006/relationships/viewProps" Target="viewProps.xml"/><Relationship Id="rId32" Type="http://schemas.openxmlformats.org/officeDocument/2006/relationships/theme" Target="theme/theme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/Relationships>
</file>

<file path=ppt/media/image2.jpg>
</file>

<file path=ppt/media/image3.jp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4572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9144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3716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18288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2860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27432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2004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3657600" marR="0" indent="0" algn="l" rtl="0">
              <a:spcBef>
                <a:spcPts val="0"/>
              </a:spcBef>
              <a:defRPr sz="12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5073988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1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1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_rels/notesSlide1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8.xml"/></Relationships>
</file>

<file path=ppt/notesSlides/_rels/notesSlide1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9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0.xml"/></Relationships>
</file>

<file path=ppt/notesSlides/_rels/notesSlide2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1.xml"/></Relationships>
</file>

<file path=ppt/notesSlides/_rels/notesSlide2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2.xml"/></Relationships>
</file>

<file path=ppt/notesSlides/_rels/notesSlide2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3.xml"/></Relationships>
</file>

<file path=ppt/notesSlides/_rels/notesSlide2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4.xml"/></Relationships>
</file>

<file path=ppt/notesSlides/_rels/notesSlide2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2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6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9" name="Shape 2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103" name="Shape 103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110" name="Shape 11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Shape 11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16" name="Shape 11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Shape 12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3" name="Shape 12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30" name="Shape 13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Shape 13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8" name="Shape 13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Shape 14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5" name="Shape 14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Shape 15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2" name="Shape 15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Shape 15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9" name="Shape 15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Shape 16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65" name="Shape 16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6" name="Shape 3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Shape 17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2" name="Shape 17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Shape 17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0" name="Shape 18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Shape 18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87" name="Shape 18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Shape 19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94" name="Shape 19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Shape 20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6" name="Shape 20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Shape 21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213" name="Shape 21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Shape 21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19" name="Shape 21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3" name="Shape 4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0" name="Shape 5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7" name="Shape 5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2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75" name="Shape 7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82" name="Shape 8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89" name="Shape 8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‹#›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/>
        </p:nvSpPr>
        <p:spPr>
          <a:xfrm rot="10800000" flipH="1">
            <a:off x="0" y="3093233"/>
            <a:ext cx="8458200" cy="712499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2" name="Shape 12"/>
          <p:cNvSpPr txBox="1">
            <a:spLocks noGrp="1"/>
          </p:cNvSpPr>
          <p:nvPr>
            <p:ph type="ctrTitle"/>
          </p:nvPr>
        </p:nvSpPr>
        <p:spPr>
          <a:xfrm>
            <a:off x="685800" y="1300757"/>
            <a:ext cx="7772400" cy="16841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1pPr>
            <a:lvl2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800" b="0" i="0" u="none" strike="noStrike" cap="none" baseline="0"/>
            </a:lvl2pPr>
            <a:lvl3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3pPr>
            <a:lvl4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4pPr>
            <a:lvl5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5pPr>
            <a:lvl6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6pPr>
            <a:lvl7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7pPr>
            <a:lvl8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8pPr>
            <a:lvl9pPr marL="0" marR="0" indent="0" algn="l" rtl="0">
              <a:spcBef>
                <a:spcPts val="0"/>
              </a:spcBef>
              <a:buClr>
                <a:schemeClr val="dk2"/>
              </a:buClr>
              <a:buFont typeface="Arial"/>
              <a:buNone/>
              <a:defRPr sz="1800" b="0" i="0" u="none" strike="noStrike" cap="none" baseline="0"/>
            </a:lvl9pPr>
          </a:lstStyle>
          <a:p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7124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1pPr>
            <a:lvl2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2pPr>
            <a:lvl3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3pPr>
            <a:lvl4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4pPr>
            <a:lvl5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5pPr>
            <a:lvl6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6pPr>
            <a:lvl7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7pPr>
            <a:lvl8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8pPr>
            <a:lvl9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‹#›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/>
          <p:nvPr/>
        </p:nvSpPr>
        <p:spPr>
          <a:xfrm>
            <a:off x="0" y="205977"/>
            <a:ext cx="8686800" cy="1165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7" name="Shape 17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‹#›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/>
          <p:nvPr/>
        </p:nvSpPr>
        <p:spPr>
          <a:xfrm>
            <a:off x="0" y="205977"/>
            <a:ext cx="8686800" cy="1165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22" name="Shape 22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‹#›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1pPr>
            <a:lvl2pPr marL="0" marR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Arial"/>
              <a:buNone/>
              <a:defRPr sz="1800" b="0" i="0" u="none" strike="noStrike" cap="none" baseline="0"/>
            </a:lvl2pPr>
            <a:lvl3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3pPr>
            <a:lvl4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4pPr>
            <a:lvl5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5pPr>
            <a:lvl6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6pPr>
            <a:lvl7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7pPr>
            <a:lvl8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8pPr>
            <a:lvl9pPr marL="0" marR="0" indent="0" algn="l" rtl="0">
              <a:spcBef>
                <a:spcPts val="0"/>
              </a:spcBef>
              <a:buClr>
                <a:schemeClr val="lt1"/>
              </a:buClr>
              <a:buFont typeface="Arial"/>
              <a:buNone/>
              <a:defRPr sz="1800" b="0" i="0" u="none" strike="noStrike" cap="none" baseline="0"/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1pPr>
            <a:lvl2pPr marL="0" marR="0" indent="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2pPr>
            <a:lvl3pPr marL="0" marR="0" indent="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3pPr>
            <a:lvl4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4pPr>
            <a:lvl5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5pPr>
            <a:lvl6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6pPr>
            <a:lvl7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7pPr>
            <a:lvl8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8pPr>
            <a:lvl9pPr marL="0" marR="0" indent="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  <a:defRPr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‹#›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</p:sldLayoutIdLst>
  <p:hf hdr="0" ftr="0" dt="0"/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emf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8.xml"/><Relationship Id="rId3" Type="http://schemas.openxmlformats.org/officeDocument/2006/relationships/image" Target="../media/image4.png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4" Type="http://schemas.openxmlformats.org/officeDocument/2006/relationships/image" Target="../media/image3.jpg"/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0" y="273248"/>
            <a:ext cx="91439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/>
              <a:t>Core Competencies for Primary School Teachers in Crisis Contexts</a:t>
            </a:r>
            <a:endParaRPr lang="en-US" sz="2000" b="1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406650" y="652572"/>
            <a:ext cx="4330700" cy="4000500"/>
          </a:xfrm>
          <a:prstGeom prst="rect">
            <a:avLst/>
          </a:prstGeom>
        </p:spPr>
      </p:pic>
    </p:spTree>
  </p:cSld>
  <p:clrMapOvr>
    <a:masterClrMapping/>
  </p:clrMapOvr>
  <p:transition xmlns:p14="http://schemas.microsoft.com/office/powerpoint/2010/main"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4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Reflect</a:t>
            </a:r>
          </a:p>
        </p:txBody>
      </p:sp>
      <p:sp>
        <p:nvSpPr>
          <p:cNvPr id="99" name="Shape 99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32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What are some signs of distress that children or students display in your school or community? 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3200" dirty="0">
              <a:rtl val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32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How do you know if something is wrong with a child in your community?</a:t>
            </a:r>
          </a:p>
        </p:txBody>
      </p:sp>
      <p:sp>
        <p:nvSpPr>
          <p:cNvPr id="100" name="Shape 100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10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4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Seeking Further Support</a:t>
            </a:r>
          </a:p>
        </p:txBody>
      </p:sp>
      <p:sp>
        <p:nvSpPr>
          <p:cNvPr id="106" name="Shape 106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07" name="Shape 107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11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99999"/>
        </a:solidFill>
        <a:effectLst/>
      </p:bgPr>
    </p:bg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Shape 112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12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13" name="Shape 113"/>
          <p:cNvSpPr/>
          <p:nvPr/>
        </p:nvSpPr>
        <p:spPr>
          <a:xfrm>
            <a:off x="4479667" y="2417861"/>
            <a:ext cx="184666" cy="307777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Shape 118"/>
          <p:cNvSpPr txBox="1">
            <a:spLocks noGrp="1"/>
          </p:cNvSpPr>
          <p:nvPr>
            <p:ph type="ctrTitle"/>
          </p:nvPr>
        </p:nvSpPr>
        <p:spPr>
          <a:xfrm>
            <a:off x="0" y="1300758"/>
            <a:ext cx="8813800" cy="16841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4400" b="1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Day 2 </a:t>
            </a:r>
            <a:br>
              <a:rPr lang="en" sz="4400" b="1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</a:br>
            <a:r>
              <a:rPr lang="en" sz="4400" b="1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Child</a:t>
            </a:r>
            <a:r>
              <a:rPr lang="en-US" sz="4400" b="1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Protection,</a:t>
            </a:r>
            <a:r>
              <a:rPr lang="en" sz="4400" b="1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r>
              <a:rPr lang="en-US" sz="4400" b="1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Well-being</a:t>
            </a:r>
            <a:r>
              <a:rPr lang="en-US" sz="4400" b="1" i="0" u="none" strike="noStrike" cap="none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and Inclusion </a:t>
            </a:r>
            <a:endParaRPr lang="en" sz="4400" b="1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19" name="Shape 119"/>
          <p:cNvSpPr txBox="1">
            <a:spLocks noGrp="1"/>
          </p:cNvSpPr>
          <p:nvPr>
            <p:ph type="subTitle" idx="1"/>
          </p:nvPr>
        </p:nvSpPr>
        <p:spPr>
          <a:xfrm>
            <a:off x="0" y="3093358"/>
            <a:ext cx="7772400" cy="7124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Arial"/>
              <a:buNone/>
            </a:pPr>
            <a:r>
              <a:rPr lang="en" sz="32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Session 2: </a:t>
            </a:r>
            <a:r>
              <a:rPr lang="en-US" sz="3200" b="1" dirty="0" smtClean="0">
                <a:solidFill>
                  <a:srgbClr val="FFFFFF"/>
                </a:solidFill>
              </a:rPr>
              <a:t>Safe Spaces - SEL</a:t>
            </a:r>
            <a:endParaRPr lang="en" sz="3200" b="1" i="0" u="none" strike="noStrike" cap="none" baseline="0" dirty="0">
              <a:solidFill>
                <a:srgbClr val="FFFFFF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20" name="Shape 120"/>
          <p:cNvSpPr txBox="1">
            <a:spLocks noGrp="1"/>
          </p:cNvSpPr>
          <p:nvPr>
            <p:ph type="sldNum" idx="12"/>
          </p:nvPr>
        </p:nvSpPr>
        <p:spPr>
          <a:xfrm>
            <a:off x="8556795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13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Shape 125"/>
          <p:cNvSpPr txBox="1">
            <a:spLocks noGrp="1"/>
          </p:cNvSpPr>
          <p:nvPr>
            <p:ph type="title"/>
          </p:nvPr>
        </p:nvSpPr>
        <p:spPr>
          <a:xfrm>
            <a:off x="457200" y="205979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Reflect</a:t>
            </a:r>
          </a:p>
        </p:txBody>
      </p:sp>
      <p:sp>
        <p:nvSpPr>
          <p:cNvPr id="126" name="Shape 126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3810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Answer each of the questions as if you were a student. </a:t>
            </a:r>
          </a:p>
          <a:p>
            <a:pPr marL="3810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30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457200" marR="0" lvl="0" indent="-4191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WHERE do you feel safe and WHY?</a:t>
            </a:r>
          </a:p>
          <a:p>
            <a:pPr marL="457200" marR="0" lvl="0" indent="-4191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WHEN do you feel safe and WHY?</a:t>
            </a:r>
          </a:p>
          <a:p>
            <a:pPr marL="457200" marR="0" lvl="0" indent="-4191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WHAT makes you feel safe and WHY?</a:t>
            </a:r>
          </a:p>
          <a:p>
            <a:pPr marL="457200" marR="0" lvl="0" indent="-4191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WHO makes you feel safe and WHY?</a:t>
            </a:r>
          </a:p>
        </p:txBody>
      </p:sp>
      <p:sp>
        <p:nvSpPr>
          <p:cNvPr id="127" name="Shape 127"/>
          <p:cNvSpPr txBox="1">
            <a:spLocks noGrp="1"/>
          </p:cNvSpPr>
          <p:nvPr>
            <p:ph type="sldNum" idx="12"/>
          </p:nvPr>
        </p:nvSpPr>
        <p:spPr>
          <a:xfrm>
            <a:off x="8556795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14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Shape 132"/>
          <p:cNvSpPr txBox="1">
            <a:spLocks noGrp="1"/>
          </p:cNvSpPr>
          <p:nvPr>
            <p:ph type="title"/>
          </p:nvPr>
        </p:nvSpPr>
        <p:spPr>
          <a:xfrm>
            <a:off x="457200" y="205980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Objectives	</a:t>
            </a:r>
          </a:p>
        </p:txBody>
      </p:sp>
      <p:sp>
        <p:nvSpPr>
          <p:cNvPr id="133" name="Shape 133"/>
          <p:cNvSpPr txBox="1">
            <a:spLocks noGrp="1"/>
          </p:cNvSpPr>
          <p:nvPr>
            <p:ph type="body" idx="1"/>
          </p:nvPr>
        </p:nvSpPr>
        <p:spPr>
          <a:xfrm>
            <a:off x="0" y="1460500"/>
            <a:ext cx="9105493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7620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25000"/>
              <a:buFont typeface="Arial"/>
              <a:buNone/>
            </a:pPr>
            <a:r>
              <a:rPr lang="en" sz="2400" b="1" i="1" u="none" strike="noStrike" cap="none" baseline="0" dirty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  <a:rtl val="0"/>
              </a:rPr>
              <a:t>By the end of this session you will be able to: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1" i="1" u="none" strike="noStrike" cap="none" baseline="0" dirty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3429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Explain the importance of using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Social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-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Emotional </a:t>
            </a: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Learning to support student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well-being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3429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Create strategies to incorporate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Social</a:t>
            </a:r>
            <a:r>
              <a:rPr lang="en-US" sz="2400" dirty="0"/>
              <a:t>-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Emotional </a:t>
            </a: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Learning in the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classroom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1371600" marR="0" lvl="0" indent="0" algn="l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 dirty="0">
              <a:solidFill>
                <a:schemeClr val="dk1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137160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 dirty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34" name="Shape 134"/>
          <p:cNvSpPr txBox="1">
            <a:spLocks noGrp="1"/>
          </p:cNvSpPr>
          <p:nvPr>
            <p:ph type="sldNum" idx="12"/>
          </p:nvPr>
        </p:nvSpPr>
        <p:spPr>
          <a:xfrm>
            <a:off x="8556795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15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35" name="Shape 135"/>
          <p:cNvSpPr/>
          <p:nvPr/>
        </p:nvSpPr>
        <p:spPr>
          <a:xfrm>
            <a:off x="4479667" y="2417860"/>
            <a:ext cx="184666" cy="307777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Shape 140"/>
          <p:cNvSpPr txBox="1">
            <a:spLocks noGrp="1"/>
          </p:cNvSpPr>
          <p:nvPr>
            <p:ph type="title"/>
          </p:nvPr>
        </p:nvSpPr>
        <p:spPr>
          <a:xfrm>
            <a:off x="457200" y="205979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 smtClean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Social</a:t>
            </a:r>
            <a:r>
              <a:rPr lang="en-US" sz="4800" b="1" i="0" u="none" strike="noStrike" cap="none" baseline="0" dirty="0" smtClean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-</a:t>
            </a:r>
            <a:r>
              <a:rPr lang="en" sz="4800" b="1" i="0" u="none" strike="noStrike" cap="none" baseline="0" dirty="0" smtClean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Emotional </a:t>
            </a: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Learning</a:t>
            </a:r>
          </a:p>
        </p:txBody>
      </p:sp>
      <p:sp>
        <p:nvSpPr>
          <p:cNvPr id="141" name="Shape 141"/>
          <p:cNvSpPr txBox="1">
            <a:spLocks noGrp="1"/>
          </p:cNvSpPr>
          <p:nvPr>
            <p:ph type="body" idx="1"/>
          </p:nvPr>
        </p:nvSpPr>
        <p:spPr>
          <a:xfrm>
            <a:off x="457200" y="1460498"/>
            <a:ext cx="8229600" cy="368295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The processes through which children and adults gain and apply the knowledge, attitudes, and skills necessary to: </a:t>
            </a:r>
          </a:p>
          <a:p>
            <a:pPr marL="342900" marR="0" lvl="0" indent="-3429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-US" sz="2400" dirty="0"/>
              <a:t>U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nderstand </a:t>
            </a: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and manage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emotions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342900" marR="0" lvl="0" indent="-3429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-US" sz="2400" dirty="0"/>
              <a:t>S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et </a:t>
            </a: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and achieve positive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goals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342900" marR="0" lvl="0" indent="-3429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-US" sz="2400" dirty="0"/>
              <a:t>F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eel </a:t>
            </a: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and show empathy for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others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342900" marR="0" lvl="0" indent="-3429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-US" sz="2400" dirty="0"/>
              <a:t>E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stablish </a:t>
            </a: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and maintain positive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relationships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342900" marR="0" lvl="0" indent="-3429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-US" sz="2400" dirty="0"/>
              <a:t>M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ake </a:t>
            </a: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responsible decisions.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1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42" name="Shape 142"/>
          <p:cNvSpPr txBox="1">
            <a:spLocks noGrp="1"/>
          </p:cNvSpPr>
          <p:nvPr>
            <p:ph type="sldNum" idx="12"/>
          </p:nvPr>
        </p:nvSpPr>
        <p:spPr>
          <a:xfrm>
            <a:off x="8556795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16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Shape 147"/>
          <p:cNvSpPr txBox="1">
            <a:spLocks noGrp="1"/>
          </p:cNvSpPr>
          <p:nvPr>
            <p:ph type="title"/>
          </p:nvPr>
        </p:nvSpPr>
        <p:spPr>
          <a:xfrm>
            <a:off x="457200" y="205979"/>
            <a:ext cx="88773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Social</a:t>
            </a:r>
            <a:r>
              <a:rPr lang="en-US" sz="4800" b="1" i="0" u="none" strike="noStrike" cap="none" baseline="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-</a:t>
            </a:r>
            <a:r>
              <a:rPr lang="en" sz="4800" b="1" i="0" u="none" strike="noStrike" cap="none" baseline="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Emotional </a:t>
            </a:r>
            <a:r>
              <a:rPr lang="en" sz="48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Strategies</a:t>
            </a:r>
          </a:p>
        </p:txBody>
      </p:sp>
      <p:sp>
        <p:nvSpPr>
          <p:cNvPr id="148" name="Shape 148"/>
          <p:cNvSpPr txBox="1">
            <a:spLocks noGrp="1"/>
          </p:cNvSpPr>
          <p:nvPr>
            <p:ph type="body" idx="1"/>
          </p:nvPr>
        </p:nvSpPr>
        <p:spPr>
          <a:xfrm>
            <a:off x="195376" y="1460499"/>
            <a:ext cx="8491423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What are some activities you can do with students to practice each skill? 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Executive Function</a:t>
            </a: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Emotional Regulation </a:t>
            </a: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Positive Social Skills</a:t>
            </a: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Conflict Resolution Skills</a:t>
            </a:r>
          </a:p>
          <a:p>
            <a:pPr marL="457200" marR="0" lvl="0" indent="-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Perseverance 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0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49" name="Shape 149"/>
          <p:cNvSpPr txBox="1">
            <a:spLocks noGrp="1"/>
          </p:cNvSpPr>
          <p:nvPr>
            <p:ph type="sldNum" idx="12"/>
          </p:nvPr>
        </p:nvSpPr>
        <p:spPr>
          <a:xfrm>
            <a:off x="8556795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17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Shape 154"/>
          <p:cNvSpPr txBox="1">
            <a:spLocks noGrp="1"/>
          </p:cNvSpPr>
          <p:nvPr>
            <p:ph type="title"/>
          </p:nvPr>
        </p:nvSpPr>
        <p:spPr>
          <a:xfrm>
            <a:off x="0" y="205979"/>
            <a:ext cx="86868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000" b="0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Benefits of </a:t>
            </a:r>
            <a:r>
              <a:rPr lang="en" sz="4000" b="0" i="0" u="none" strike="noStrike" cap="none" baseline="0" dirty="0" smtClean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Social</a:t>
            </a:r>
            <a:r>
              <a:rPr lang="en-US" sz="4000" b="0" i="0" u="none" strike="noStrike" cap="none" baseline="0" dirty="0" smtClean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-</a:t>
            </a:r>
            <a:r>
              <a:rPr lang="en" sz="4000" b="0" i="0" u="none" strike="noStrike" cap="none" baseline="0" dirty="0" smtClean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Emotional </a:t>
            </a:r>
            <a:r>
              <a:rPr lang="en" sz="4000" b="0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Learning</a:t>
            </a:r>
          </a:p>
        </p:txBody>
      </p:sp>
      <p:sp>
        <p:nvSpPr>
          <p:cNvPr id="155" name="Shape 155"/>
          <p:cNvSpPr txBox="1">
            <a:spLocks noGrp="1"/>
          </p:cNvSpPr>
          <p:nvPr>
            <p:ph type="sldNum" idx="12"/>
          </p:nvPr>
        </p:nvSpPr>
        <p:spPr>
          <a:xfrm>
            <a:off x="8556795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18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pic>
        <p:nvPicPr>
          <p:cNvPr id="156" name="Shape 156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862908" y="1514350"/>
            <a:ext cx="7212628" cy="362909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xmlns:p14="http://schemas.microsoft.com/office/powerpoint/2010/main" spd="slow">
    <p:cut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99999"/>
        </a:solidFill>
        <a:effectLst/>
      </p:bgPr>
    </p:bg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Shape 161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19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62" name="Shape 162"/>
          <p:cNvSpPr/>
          <p:nvPr/>
        </p:nvSpPr>
        <p:spPr>
          <a:xfrm>
            <a:off x="4479667" y="2417861"/>
            <a:ext cx="184666" cy="307777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 txBox="1">
            <a:spLocks noGrp="1"/>
          </p:cNvSpPr>
          <p:nvPr>
            <p:ph type="ctrTitle"/>
          </p:nvPr>
        </p:nvSpPr>
        <p:spPr>
          <a:xfrm>
            <a:off x="382275" y="1300757"/>
            <a:ext cx="7772400" cy="16841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-US" sz="48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Day</a:t>
            </a:r>
            <a:r>
              <a:rPr lang="en" sz="48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  <a:r>
              <a:rPr lang="en" sz="4800" b="1" i="0" u="none" strike="noStrike" cap="none" baseline="0" dirty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3600" b="1" i="0" u="none" strike="noStrike" cap="none" baseline="0" dirty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Child </a:t>
            </a:r>
            <a:r>
              <a:rPr lang="en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Protection</a:t>
            </a:r>
            <a:r>
              <a:rPr lang="en-US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,</a:t>
            </a:r>
            <a:r>
              <a:rPr lang="en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Well-being</a:t>
            </a:r>
            <a:r>
              <a:rPr lang="en-US" sz="3600" b="1" i="0" u="none" strike="noStrike" cap="none" baseline="0" dirty="0" smtClean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 and Inclusion</a:t>
            </a:r>
            <a:endParaRPr lang="en" sz="3600" b="1" i="0" u="none" strike="noStrike" cap="none" baseline="0" dirty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32" name="Shape 32"/>
          <p:cNvSpPr txBox="1">
            <a:spLocks noGrp="1"/>
          </p:cNvSpPr>
          <p:nvPr>
            <p:ph type="subTitle" idx="1"/>
          </p:nvPr>
        </p:nvSpPr>
        <p:spPr>
          <a:xfrm>
            <a:off x="382200" y="3119725"/>
            <a:ext cx="8379600" cy="7124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Arial"/>
              <a:buNone/>
            </a:pPr>
            <a:r>
              <a:rPr lang="en" sz="2400" b="1" i="0" u="none" strike="noStrike" cap="none" baseline="0" dirty="0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  <a:rtl val="0"/>
              </a:rPr>
              <a:t>Session 1: Child </a:t>
            </a:r>
            <a:r>
              <a:rPr lang="en-US" sz="2400" b="1" dirty="0" smtClean="0">
                <a:solidFill>
                  <a:schemeClr val="lt2"/>
                </a:solidFill>
              </a:rPr>
              <a:t>Protection</a:t>
            </a:r>
            <a:endParaRPr lang="en" sz="2400" b="1" i="0" u="none" strike="noStrike" cap="none" baseline="0" dirty="0">
              <a:solidFill>
                <a:schemeClr val="lt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33" name="Shape 33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Shape 167"/>
          <p:cNvSpPr txBox="1">
            <a:spLocks noGrp="1"/>
          </p:cNvSpPr>
          <p:nvPr>
            <p:ph type="ctrTitle"/>
          </p:nvPr>
        </p:nvSpPr>
        <p:spPr>
          <a:xfrm>
            <a:off x="0" y="1300758"/>
            <a:ext cx="8813800" cy="16841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4400" b="1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Day 2 </a:t>
            </a:r>
            <a:br>
              <a:rPr lang="en" sz="4400" b="1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</a:br>
            <a:r>
              <a:rPr lang="en" sz="4400" b="1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Child </a:t>
            </a:r>
            <a:r>
              <a:rPr lang="en" sz="4400" b="1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Protection</a:t>
            </a:r>
            <a:r>
              <a:rPr lang="en-US" sz="4400" b="1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, </a:t>
            </a:r>
            <a:r>
              <a:rPr lang="en" sz="4400" b="1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Well Being</a:t>
            </a:r>
            <a:r>
              <a:rPr lang="en-US" sz="4400" b="1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and Inclusion</a:t>
            </a:r>
            <a:endParaRPr lang="en" sz="4400" b="1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68" name="Shape 168"/>
          <p:cNvSpPr txBox="1">
            <a:spLocks noGrp="1"/>
          </p:cNvSpPr>
          <p:nvPr>
            <p:ph type="subTitle" idx="1"/>
          </p:nvPr>
        </p:nvSpPr>
        <p:spPr>
          <a:xfrm>
            <a:off x="0" y="3093358"/>
            <a:ext cx="7772400" cy="7124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Arial"/>
              <a:buNone/>
            </a:pPr>
            <a:r>
              <a:rPr lang="en" sz="3200" b="1" i="0" u="none" strike="noStrike" cap="none" baseline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Session 3: Positive Discipline</a:t>
            </a:r>
          </a:p>
        </p:txBody>
      </p:sp>
      <p:sp>
        <p:nvSpPr>
          <p:cNvPr id="169" name="Shape 169"/>
          <p:cNvSpPr txBox="1">
            <a:spLocks noGrp="1"/>
          </p:cNvSpPr>
          <p:nvPr>
            <p:ph type="sldNum" idx="12"/>
          </p:nvPr>
        </p:nvSpPr>
        <p:spPr>
          <a:xfrm>
            <a:off x="8556795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20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Shape 174"/>
          <p:cNvSpPr txBox="1">
            <a:spLocks noGrp="1"/>
          </p:cNvSpPr>
          <p:nvPr>
            <p:ph type="title"/>
          </p:nvPr>
        </p:nvSpPr>
        <p:spPr>
          <a:xfrm>
            <a:off x="457200" y="205980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Objectives	</a:t>
            </a:r>
          </a:p>
        </p:txBody>
      </p:sp>
      <p:sp>
        <p:nvSpPr>
          <p:cNvPr id="175" name="Shape 175"/>
          <p:cNvSpPr txBox="1">
            <a:spLocks noGrp="1"/>
          </p:cNvSpPr>
          <p:nvPr>
            <p:ph type="body" idx="1"/>
          </p:nvPr>
        </p:nvSpPr>
        <p:spPr>
          <a:xfrm>
            <a:off x="0" y="1460500"/>
            <a:ext cx="9105493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7620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25000"/>
              <a:buFont typeface="Arial"/>
              <a:buNone/>
            </a:pPr>
            <a:r>
              <a:rPr lang="en" sz="2800" b="1" i="1" u="none" strike="noStrike" cap="none" baseline="0" dirty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  <a:rtl val="0"/>
              </a:rPr>
              <a:t>By the end of this session you will be able to: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1" i="1" u="none" strike="noStrike" cap="none" baseline="0" dirty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3429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8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Create a strong classroom community through effective classroom management </a:t>
            </a:r>
            <a:r>
              <a:rPr lang="en" sz="28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strategies</a:t>
            </a:r>
            <a:r>
              <a:rPr lang="en-US" sz="28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8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3429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8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Use positive discipline to address </a:t>
            </a:r>
            <a:r>
              <a:rPr lang="en" sz="28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misbehavior</a:t>
            </a:r>
            <a:r>
              <a:rPr lang="en" sz="28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 </a:t>
            </a:r>
          </a:p>
          <a:p>
            <a:pPr marL="137160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2400" b="0" i="0" u="none" strike="noStrike" cap="none" baseline="0" dirty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76" name="Shape 176"/>
          <p:cNvSpPr txBox="1">
            <a:spLocks noGrp="1"/>
          </p:cNvSpPr>
          <p:nvPr>
            <p:ph type="sldNum" idx="12"/>
          </p:nvPr>
        </p:nvSpPr>
        <p:spPr>
          <a:xfrm>
            <a:off x="8556795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21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77" name="Shape 177"/>
          <p:cNvSpPr/>
          <p:nvPr/>
        </p:nvSpPr>
        <p:spPr>
          <a:xfrm>
            <a:off x="4479667" y="2417860"/>
            <a:ext cx="184666" cy="307777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Shape 182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Arial"/>
              <a:buNone/>
            </a:pPr>
            <a:r>
              <a:rPr lang="en-US" sz="4800" b="1" i="0" u="none" strike="noStrike" cap="none" baseline="0" dirty="0" smtClean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Cor</a:t>
            </a:r>
            <a:r>
              <a:rPr lang="en-US" sz="4800" b="1" dirty="0" smtClean="0">
                <a:solidFill>
                  <a:schemeClr val="lt1"/>
                </a:solidFill>
              </a:rPr>
              <a:t>poral Punishment</a:t>
            </a:r>
            <a:endParaRPr sz="4800" b="1" i="0" u="none" strike="noStrike" cap="none" baseline="0" dirty="0">
              <a:solidFill>
                <a:schemeClr val="lt1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83" name="Shape 183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38100" marR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25000"/>
              <a:buFont typeface="Arial"/>
              <a:buNone/>
            </a:pPr>
            <a:r>
              <a:rPr lang="en" sz="3200" b="1" i="0" u="none" strike="noStrike" cap="none" baseline="0" dirty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  <a:rtl val="0"/>
              </a:rPr>
              <a:t>Why do some teachers use corporal punishment?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3000" b="0" i="0" u="none" strike="noStrike" cap="none" baseline="0" dirty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184" name="Shape 184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22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Shape 189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Corporal Punishment </a:t>
            </a:r>
          </a:p>
        </p:txBody>
      </p:sp>
      <p:sp>
        <p:nvSpPr>
          <p:cNvPr id="190" name="Shape 190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4191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AutoNum type="arabicPeriod"/>
            </a:pPr>
            <a:r>
              <a:rPr lang="en" sz="3000" b="0" i="0" u="none" strike="noStrike" cap="none" baseline="0">
                <a:solidFill>
                  <a:schemeClr val="dk1"/>
                </a:solidFill>
                <a:rtl val="0"/>
              </a:rPr>
              <a:t>What do we mean by corporal punishment?</a:t>
            </a:r>
          </a:p>
          <a:p>
            <a:pPr marL="457200" marR="0" lvl="0" indent="-4191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AutoNum type="arabicPeriod"/>
            </a:pPr>
            <a:r>
              <a:rPr lang="en" sz="3000" b="0" i="0" u="none" strike="noStrike" cap="none" baseline="0">
                <a:solidFill>
                  <a:schemeClr val="dk1"/>
                </a:solidFill>
                <a:rtl val="0"/>
              </a:rPr>
              <a:t>Why is corporal punishment harmful?</a:t>
            </a:r>
          </a:p>
          <a:p>
            <a:pPr marL="457200" marR="0" lvl="0" indent="-4191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AutoNum type="arabicPeriod"/>
            </a:pPr>
            <a:r>
              <a:rPr lang="en" sz="3000" b="0" i="0" u="none" strike="noStrike" cap="none" baseline="0">
                <a:solidFill>
                  <a:schemeClr val="dk1"/>
                </a:solidFill>
                <a:rtl val="0"/>
              </a:rPr>
              <a:t>What are the alternatives to corporal punishment?</a:t>
            </a:r>
          </a:p>
          <a:p>
            <a:pPr marL="0" marR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endParaRPr sz="1100" b="0" i="0" u="none" strike="noStrike" cap="none" baseline="0">
              <a:solidFill>
                <a:schemeClr val="dk1"/>
              </a:solidFill>
              <a:rtl val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3000" b="0" i="0" u="none" strike="noStrike" cap="none" baseline="0">
              <a:solidFill>
                <a:schemeClr val="dk2"/>
              </a:solidFill>
              <a:rtl val="0"/>
            </a:endParaRPr>
          </a:p>
        </p:txBody>
      </p:sp>
      <p:sp>
        <p:nvSpPr>
          <p:cNvPr id="191" name="Shape 191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23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Shape 196"/>
          <p:cNvSpPr txBox="1">
            <a:spLocks noGrp="1"/>
          </p:cNvSpPr>
          <p:nvPr>
            <p:ph type="sldNum" idx="12"/>
          </p:nvPr>
        </p:nvSpPr>
        <p:spPr>
          <a:xfrm>
            <a:off x="8556790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24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grpSp>
        <p:nvGrpSpPr>
          <p:cNvPr id="197" name="Shape 197"/>
          <p:cNvGrpSpPr/>
          <p:nvPr/>
        </p:nvGrpSpPr>
        <p:grpSpPr>
          <a:xfrm>
            <a:off x="1356836" y="293393"/>
            <a:ext cx="6963498" cy="4450054"/>
            <a:chOff x="-383005" y="-157179"/>
            <a:chExt cx="8875034" cy="6557976"/>
          </a:xfrm>
        </p:grpSpPr>
        <p:sp>
          <p:nvSpPr>
            <p:cNvPr id="198" name="Shape 198"/>
            <p:cNvSpPr/>
            <p:nvPr/>
          </p:nvSpPr>
          <p:spPr>
            <a:xfrm>
              <a:off x="1485900" y="457200"/>
              <a:ext cx="4686300" cy="4686300"/>
            </a:xfrm>
            <a:prstGeom prst="star5">
              <a:avLst>
                <a:gd name="adj" fmla="val 19098"/>
                <a:gd name="hf" fmla="val 105146"/>
                <a:gd name="vf" fmla="val 110557"/>
              </a:avLst>
            </a:prstGeom>
            <a:noFill/>
            <a:ln w="3810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 marL="0" marR="0" lvl="0" indent="0" algn="ctr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ct val="25000"/>
                <a:buFont typeface="Times New Roman"/>
                <a:buNone/>
              </a:pPr>
              <a:r>
                <a:rPr lang="en" sz="1600" b="1" i="0" u="none" strike="noStrike" cap="none" baseline="0">
                  <a:solidFill>
                    <a:srgbClr val="000000"/>
                  </a:solidFill>
                  <a:latin typeface="Times New Roman"/>
                  <a:ea typeface="Times New Roman"/>
                  <a:cs typeface="Times New Roman"/>
                  <a:sym typeface="Times New Roman"/>
                  <a:rtl val="0"/>
                </a:rPr>
                <a:t>The Big 5 Principles of Classroom Management</a:t>
              </a:r>
            </a:p>
            <a:p>
              <a:pPr marL="0" marR="0" lvl="0" indent="0" algn="ctr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ct val="25000"/>
                <a:buFont typeface="Times New Roman"/>
                <a:buNone/>
              </a:pPr>
              <a:r>
                <a:rPr lang="en" sz="1200" b="1" i="0" u="none" strike="noStrike" cap="none" baseline="0">
                  <a:solidFill>
                    <a:srgbClr val="000000"/>
                  </a:solidFill>
                  <a:latin typeface="Times New Roman"/>
                  <a:ea typeface="Times New Roman"/>
                  <a:cs typeface="Times New Roman"/>
                  <a:sym typeface="Times New Roman"/>
                  <a:rtl val="0"/>
                </a:rPr>
                <a:t> </a:t>
              </a:r>
            </a:p>
          </p:txBody>
        </p:sp>
        <p:sp>
          <p:nvSpPr>
            <p:cNvPr id="199" name="Shape 199"/>
            <p:cNvSpPr txBox="1"/>
            <p:nvPr/>
          </p:nvSpPr>
          <p:spPr>
            <a:xfrm>
              <a:off x="2628900" y="-157179"/>
              <a:ext cx="2400300" cy="1257301"/>
            </a:xfrm>
            <a:prstGeom prst="rect">
              <a:avLst/>
            </a:prstGeom>
            <a:noFill/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 marL="0" marR="0" lvl="0" indent="0" algn="ctr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ct val="25000"/>
                <a:buFont typeface="Times New Roman"/>
                <a:buNone/>
              </a:pPr>
              <a:r>
                <a:rPr lang="en" sz="1600" b="1" i="1" u="none" strike="noStrike" cap="none" baseline="0">
                  <a:solidFill>
                    <a:srgbClr val="000000"/>
                  </a:solidFill>
                  <a:latin typeface="Times New Roman"/>
                  <a:ea typeface="Times New Roman"/>
                  <a:cs typeface="Times New Roman"/>
                  <a:sym typeface="Times New Roman"/>
                  <a:rtl val="0"/>
                </a:rPr>
                <a:t>Clear Expectations</a:t>
              </a:r>
            </a:p>
          </p:txBody>
        </p:sp>
        <p:sp>
          <p:nvSpPr>
            <p:cNvPr id="200" name="Shape 200"/>
            <p:cNvSpPr txBox="1"/>
            <p:nvPr/>
          </p:nvSpPr>
          <p:spPr>
            <a:xfrm>
              <a:off x="6091732" y="1814516"/>
              <a:ext cx="2400297" cy="1257297"/>
            </a:xfrm>
            <a:prstGeom prst="rect">
              <a:avLst/>
            </a:prstGeom>
            <a:noFill/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 marL="0" marR="0" lvl="0" indent="0" algn="ctr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ct val="25000"/>
                <a:buFont typeface="Times New Roman"/>
                <a:buNone/>
              </a:pPr>
              <a:r>
                <a:rPr lang="en" sz="1600" b="1" i="1" u="none" strike="noStrike" cap="none" baseline="0">
                  <a:solidFill>
                    <a:srgbClr val="000000"/>
                  </a:solidFill>
                  <a:latin typeface="Times New Roman"/>
                  <a:ea typeface="Times New Roman"/>
                  <a:cs typeface="Times New Roman"/>
                  <a:sym typeface="Times New Roman"/>
                  <a:rtl val="0"/>
                </a:rPr>
                <a:t>Routines</a:t>
              </a:r>
            </a:p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ct val="25000"/>
                <a:buFont typeface="Arial"/>
                <a:buNone/>
              </a:pPr>
              <a:r>
                <a:rPr lang="en" sz="1200" b="0" i="0" u="none" strike="noStrike" cap="none" baseline="0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  <a:rtl val="0"/>
                </a:rPr>
                <a:t> </a:t>
              </a:r>
            </a:p>
          </p:txBody>
        </p:sp>
        <p:sp>
          <p:nvSpPr>
            <p:cNvPr id="201" name="Shape 201"/>
            <p:cNvSpPr txBox="1"/>
            <p:nvPr/>
          </p:nvSpPr>
          <p:spPr>
            <a:xfrm>
              <a:off x="-383005" y="1857375"/>
              <a:ext cx="2400299" cy="1257297"/>
            </a:xfrm>
            <a:prstGeom prst="rect">
              <a:avLst/>
            </a:prstGeom>
            <a:noFill/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 marL="0" marR="0" lvl="0" indent="0" algn="ctr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ct val="25000"/>
                <a:buFont typeface="Times New Roman"/>
                <a:buNone/>
              </a:pPr>
              <a:r>
                <a:rPr lang="en" sz="1600" b="1" i="1" u="none" strike="noStrike" cap="none" baseline="0">
                  <a:solidFill>
                    <a:srgbClr val="000000"/>
                  </a:solidFill>
                  <a:latin typeface="Times New Roman"/>
                  <a:ea typeface="Times New Roman"/>
                  <a:cs typeface="Times New Roman"/>
                  <a:sym typeface="Times New Roman"/>
                  <a:rtl val="0"/>
                </a:rPr>
                <a:t>Positive </a:t>
              </a:r>
            </a:p>
            <a:p>
              <a:pPr marL="0" marR="0" lvl="0" indent="0" algn="ctr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ct val="25000"/>
                <a:buFont typeface="Times New Roman"/>
                <a:buNone/>
              </a:pPr>
              <a:r>
                <a:rPr lang="en" sz="1600" b="1" i="1" u="none" strike="noStrike" cap="none" baseline="0">
                  <a:solidFill>
                    <a:srgbClr val="000000"/>
                  </a:solidFill>
                  <a:latin typeface="Times New Roman"/>
                  <a:ea typeface="Times New Roman"/>
                  <a:cs typeface="Times New Roman"/>
                  <a:sym typeface="Times New Roman"/>
                  <a:rtl val="0"/>
                </a:rPr>
                <a:t> Discipline</a:t>
              </a:r>
            </a:p>
          </p:txBody>
        </p:sp>
        <p:sp>
          <p:nvSpPr>
            <p:cNvPr id="202" name="Shape 202"/>
            <p:cNvSpPr txBox="1"/>
            <p:nvPr/>
          </p:nvSpPr>
          <p:spPr>
            <a:xfrm>
              <a:off x="457200" y="5143500"/>
              <a:ext cx="2400300" cy="1257297"/>
            </a:xfrm>
            <a:prstGeom prst="rect">
              <a:avLst/>
            </a:prstGeom>
            <a:noFill/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 marL="0" marR="0" lvl="0" indent="0" algn="ctr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ct val="25000"/>
                <a:buFont typeface="Times New Roman"/>
                <a:buNone/>
              </a:pPr>
              <a:r>
                <a:rPr lang="en" sz="1600" b="1" i="1" u="none" strike="noStrike" cap="none" baseline="0">
                  <a:solidFill>
                    <a:srgbClr val="000000"/>
                  </a:solidFill>
                  <a:latin typeface="Times New Roman"/>
                  <a:ea typeface="Times New Roman"/>
                  <a:cs typeface="Times New Roman"/>
                  <a:sym typeface="Times New Roman"/>
                  <a:rtl val="0"/>
                </a:rPr>
                <a:t>Positive Reinforcement</a:t>
              </a:r>
            </a:p>
          </p:txBody>
        </p:sp>
        <p:sp>
          <p:nvSpPr>
            <p:cNvPr id="203" name="Shape 203"/>
            <p:cNvSpPr txBox="1"/>
            <p:nvPr/>
          </p:nvSpPr>
          <p:spPr>
            <a:xfrm>
              <a:off x="4800600" y="5143500"/>
              <a:ext cx="2400300" cy="1257297"/>
            </a:xfrm>
            <a:prstGeom prst="rect">
              <a:avLst/>
            </a:prstGeom>
            <a:noFill/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 marL="0" marR="0" lvl="0" indent="0" algn="ctr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ct val="25000"/>
                <a:buFont typeface="Times New Roman"/>
                <a:buNone/>
              </a:pPr>
              <a:r>
                <a:rPr lang="en" sz="1600" b="1" i="1" u="none" strike="noStrike" cap="none" baseline="0">
                  <a:solidFill>
                    <a:srgbClr val="000000"/>
                  </a:solidFill>
                  <a:latin typeface="Times New Roman"/>
                  <a:ea typeface="Times New Roman"/>
                  <a:cs typeface="Times New Roman"/>
                  <a:sym typeface="Times New Roman"/>
                  <a:rtl val="0"/>
                </a:rPr>
                <a:t>Engagement</a:t>
              </a:r>
            </a:p>
          </p:txBody>
        </p:sp>
      </p:grpSp>
    </p:spTree>
  </p:cSld>
  <p:clrMapOvr>
    <a:masterClrMapping/>
  </p:clrMapOvr>
  <p:transition xmlns:p14="http://schemas.microsoft.com/office/powerpoint/2010/main" spd="slow">
    <p:cut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Shape 208"/>
          <p:cNvSpPr txBox="1">
            <a:spLocks noGrp="1"/>
          </p:cNvSpPr>
          <p:nvPr>
            <p:ph type="title"/>
          </p:nvPr>
        </p:nvSpPr>
        <p:spPr>
          <a:xfrm>
            <a:off x="269875" y="205977"/>
            <a:ext cx="8699499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7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Positive Discipline </a:t>
            </a:r>
            <a:r>
              <a:rPr lang="en" sz="4700" b="1" i="0" u="none" strike="noStrike" cap="none" baseline="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Role</a:t>
            </a:r>
            <a:r>
              <a:rPr lang="en-US" sz="4700" b="1" i="0" u="none" strike="noStrike" cap="none" baseline="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-p</a:t>
            </a:r>
            <a:r>
              <a:rPr lang="en" sz="4700" b="1" i="0" u="none" strike="noStrike" cap="none" baseline="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lay</a:t>
            </a:r>
            <a:endParaRPr lang="en" sz="4700" b="1" i="0" u="none" strike="noStrike" cap="none" baseline="0" dirty="0">
              <a:solidFill>
                <a:srgbClr val="FFFFFF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209" name="Shape 209"/>
          <p:cNvSpPr txBox="1">
            <a:spLocks noGrp="1"/>
          </p:cNvSpPr>
          <p:nvPr>
            <p:ph type="body" idx="1"/>
          </p:nvPr>
        </p:nvSpPr>
        <p:spPr>
          <a:xfrm>
            <a:off x="548699" y="1460499"/>
            <a:ext cx="8556789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2200" b="0" i="0" u="none" strike="noStrike" cap="none" baseline="0" dirty="0">
                <a:solidFill>
                  <a:srgbClr val="000000"/>
                </a:solidFill>
                <a:sym typeface="Arial"/>
                <a:rtl val="0"/>
              </a:rPr>
              <a:t>Participants will complete the </a:t>
            </a:r>
            <a:r>
              <a:rPr lang="en" sz="2200" b="0" i="0" u="none" strike="noStrike" cap="none" baseline="0" dirty="0" smtClean="0">
                <a:solidFill>
                  <a:srgbClr val="000000"/>
                </a:solidFill>
                <a:sym typeface="Arial"/>
                <a:rtl val="0"/>
              </a:rPr>
              <a:t>role</a:t>
            </a:r>
            <a:r>
              <a:rPr lang="en-US" sz="2200" b="0" i="0" u="none" strike="noStrike" cap="none" baseline="0" dirty="0" smtClean="0">
                <a:solidFill>
                  <a:srgbClr val="000000"/>
                </a:solidFill>
                <a:sym typeface="Arial"/>
                <a:rtl val="0"/>
              </a:rPr>
              <a:t>-</a:t>
            </a:r>
            <a:r>
              <a:rPr lang="en" sz="2200" b="0" i="0" u="none" strike="noStrike" cap="none" baseline="0" dirty="0" smtClean="0">
                <a:solidFill>
                  <a:srgbClr val="000000"/>
                </a:solidFill>
                <a:sym typeface="Arial"/>
                <a:rtl val="0"/>
              </a:rPr>
              <a:t>play </a:t>
            </a:r>
            <a:r>
              <a:rPr lang="en" sz="2200" b="0" i="0" u="none" strike="noStrike" cap="none" baseline="0" dirty="0">
                <a:solidFill>
                  <a:srgbClr val="000000"/>
                </a:solidFill>
                <a:sym typeface="Arial"/>
                <a:rtl val="0"/>
              </a:rPr>
              <a:t>in 3 groups. </a:t>
            </a:r>
            <a:endParaRPr sz="2200" b="0" i="0" u="none" strike="noStrike" cap="none" baseline="0" dirty="0">
              <a:solidFill>
                <a:srgbClr val="000000"/>
              </a:solidFill>
              <a:sym typeface="Arial"/>
              <a:rtl val="0"/>
            </a:endParaRPr>
          </a:p>
          <a:p>
            <a:pPr marL="3429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200" b="0" i="0" u="none" strike="noStrike" cap="none" baseline="0" dirty="0">
                <a:solidFill>
                  <a:srgbClr val="000000"/>
                </a:solidFill>
                <a:sym typeface="Arial"/>
                <a:rtl val="0"/>
              </a:rPr>
              <a:t>One participant will play the teacher </a:t>
            </a:r>
          </a:p>
          <a:p>
            <a:pPr marL="3429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200" b="0" i="0" u="none" strike="noStrike" cap="none" baseline="0" dirty="0">
                <a:solidFill>
                  <a:srgbClr val="000000"/>
                </a:solidFill>
                <a:sym typeface="Arial"/>
                <a:rtl val="0"/>
              </a:rPr>
              <a:t>Three participants will play the misbehaving students</a:t>
            </a:r>
          </a:p>
          <a:p>
            <a:pPr marL="3429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200" b="0" i="0" u="none" strike="noStrike" cap="none" baseline="0" dirty="0">
                <a:solidFill>
                  <a:srgbClr val="000000"/>
                </a:solidFill>
                <a:sym typeface="Arial"/>
                <a:rtl val="0"/>
              </a:rPr>
              <a:t>Each group will act out their assigned scenario </a:t>
            </a:r>
          </a:p>
          <a:p>
            <a: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200" dirty="0">
              <a:rtl val="0"/>
            </a:endParaRPr>
          </a:p>
          <a:p>
            <a: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 u="sng" dirty="0">
                <a:rtl val="0"/>
              </a:rPr>
              <a:t>Key Questions:</a:t>
            </a:r>
          </a:p>
          <a:p>
            <a:pPr marL="457200" lvl="0" indent="-355600" rtl="0">
              <a:spcBef>
                <a:spcPts val="0"/>
              </a:spcBef>
              <a:buClr>
                <a:schemeClr val="dk1"/>
              </a:buClr>
              <a:buSzPct val="100000"/>
              <a:buAutoNum type="arabicPeriod"/>
            </a:pPr>
            <a:r>
              <a:rPr lang="en" sz="2200" dirty="0">
                <a:solidFill>
                  <a:schemeClr val="dk1"/>
                </a:solidFill>
                <a:rtl val="0"/>
              </a:rPr>
              <a:t>What did the teacher do well?</a:t>
            </a:r>
          </a:p>
          <a:p>
            <a:pPr marL="457200" lvl="0" indent="-355600" rtl="0">
              <a:spcBef>
                <a:spcPts val="0"/>
              </a:spcBef>
              <a:buClr>
                <a:schemeClr val="dk1"/>
              </a:buClr>
              <a:buSzPct val="100000"/>
              <a:buAutoNum type="arabicPeriod"/>
            </a:pPr>
            <a:r>
              <a:rPr lang="en" sz="2200" dirty="0">
                <a:solidFill>
                  <a:schemeClr val="dk1"/>
                </a:solidFill>
                <a:rtl val="0"/>
              </a:rPr>
              <a:t>What could </a:t>
            </a:r>
            <a:r>
              <a:rPr lang="en-US" sz="2200" dirty="0" smtClean="0">
                <a:solidFill>
                  <a:schemeClr val="dk1"/>
                </a:solidFill>
                <a:rtl val="0"/>
              </a:rPr>
              <a:t>t</a:t>
            </a:r>
            <a:r>
              <a:rPr lang="en" sz="2200" dirty="0" smtClean="0">
                <a:solidFill>
                  <a:schemeClr val="dk1"/>
                </a:solidFill>
                <a:rtl val="0"/>
              </a:rPr>
              <a:t>he</a:t>
            </a:r>
            <a:r>
              <a:rPr lang="en-US" sz="2200" dirty="0">
                <a:solidFill>
                  <a:schemeClr val="dk1"/>
                </a:solidFill>
              </a:rPr>
              <a:t> </a:t>
            </a:r>
            <a:r>
              <a:rPr lang="en-US" sz="2200" dirty="0" smtClean="0">
                <a:solidFill>
                  <a:schemeClr val="dk1"/>
                </a:solidFill>
              </a:rPr>
              <a:t>teacher</a:t>
            </a:r>
            <a:r>
              <a:rPr lang="en" sz="2200" dirty="0" smtClean="0">
                <a:solidFill>
                  <a:schemeClr val="dk1"/>
                </a:solidFill>
                <a:rtl val="0"/>
              </a:rPr>
              <a:t> </a:t>
            </a:r>
            <a:r>
              <a:rPr lang="en" sz="2200" dirty="0">
                <a:solidFill>
                  <a:schemeClr val="dk1"/>
                </a:solidFill>
                <a:rtl val="0"/>
              </a:rPr>
              <a:t>have done differently?</a:t>
            </a:r>
          </a:p>
          <a:p>
            <a:pPr marL="457200" lvl="0" indent="-355600" rtl="0">
              <a:spcBef>
                <a:spcPts val="0"/>
              </a:spcBef>
              <a:buClr>
                <a:schemeClr val="dk1"/>
              </a:buClr>
              <a:buSzPct val="100000"/>
              <a:buAutoNum type="arabicPeriod"/>
            </a:pPr>
            <a:r>
              <a:rPr lang="en" sz="2200" dirty="0">
                <a:solidFill>
                  <a:schemeClr val="dk1"/>
                </a:solidFill>
                <a:rtl val="0"/>
              </a:rPr>
              <a:t>What proactive strategies could </a:t>
            </a:r>
            <a:r>
              <a:rPr lang="en" sz="2200" dirty="0" smtClean="0">
                <a:solidFill>
                  <a:schemeClr val="dk1"/>
                </a:solidFill>
                <a:rtl val="0"/>
              </a:rPr>
              <a:t>the</a:t>
            </a:r>
            <a:r>
              <a:rPr lang="en-US" sz="2200" dirty="0" smtClean="0">
                <a:solidFill>
                  <a:schemeClr val="dk1"/>
                </a:solidFill>
                <a:rtl val="0"/>
              </a:rPr>
              <a:t> teacher</a:t>
            </a:r>
            <a:r>
              <a:rPr lang="en" sz="2200" dirty="0" smtClean="0">
                <a:solidFill>
                  <a:schemeClr val="dk1"/>
                </a:solidFill>
                <a:rtl val="0"/>
              </a:rPr>
              <a:t> </a:t>
            </a:r>
            <a:r>
              <a:rPr lang="en" sz="2200" dirty="0">
                <a:solidFill>
                  <a:schemeClr val="dk1"/>
                </a:solidFill>
                <a:rtl val="0"/>
              </a:rPr>
              <a:t>use to prevent this type </a:t>
            </a:r>
            <a:r>
              <a:rPr lang="en" sz="2200">
                <a:solidFill>
                  <a:schemeClr val="dk1"/>
                </a:solidFill>
                <a:rtl val="0"/>
              </a:rPr>
              <a:t>of </a:t>
            </a:r>
            <a:r>
              <a:rPr lang="en" sz="2200" smtClean="0">
                <a:solidFill>
                  <a:schemeClr val="dk1"/>
                </a:solidFill>
                <a:rtl val="0"/>
              </a:rPr>
              <a:t>behavior </a:t>
            </a:r>
            <a:r>
              <a:rPr lang="en" sz="2200" dirty="0">
                <a:solidFill>
                  <a:schemeClr val="dk1"/>
                </a:solidFill>
                <a:rtl val="0"/>
              </a:rPr>
              <a:t>in future?</a:t>
            </a:r>
          </a:p>
        </p:txBody>
      </p:sp>
      <p:sp>
        <p:nvSpPr>
          <p:cNvPr id="210" name="Shape 210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25</a:t>
            </a:fld>
            <a:endParaRPr lang="en"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99999"/>
        </a:solidFill>
        <a:effectLst/>
      </p:bgPr>
    </p:bg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Shape 215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26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216" name="Shape 216"/>
          <p:cNvSpPr/>
          <p:nvPr/>
        </p:nvSpPr>
        <p:spPr>
          <a:xfrm>
            <a:off x="4479667" y="2417861"/>
            <a:ext cx="184666" cy="307777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 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Session 1 Objectives</a:t>
            </a:r>
          </a:p>
        </p:txBody>
      </p:sp>
      <p:sp>
        <p:nvSpPr>
          <p:cNvPr id="39" name="Shape 39"/>
          <p:cNvSpPr txBox="1">
            <a:spLocks noGrp="1"/>
          </p:cNvSpPr>
          <p:nvPr>
            <p:ph type="body" idx="1"/>
          </p:nvPr>
        </p:nvSpPr>
        <p:spPr>
          <a:xfrm>
            <a:off x="457200" y="2074450"/>
            <a:ext cx="8229600" cy="277973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285750" marR="0" lvl="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Describe </a:t>
            </a: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the roles and responsibilities of teachers as duty-bearers to protect the rights and well-being of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children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285750" marR="0" lvl="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Identify, monitor and respond to signs of distress in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students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285750" marR="0" lvl="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•"/>
            </a:pPr>
            <a:r>
              <a:rPr lang="en" sz="2400" b="0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Use appropriate referral mechanisms to support vulnerable </a:t>
            </a:r>
            <a:r>
              <a:rPr lang="en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students</a:t>
            </a:r>
            <a:r>
              <a:rPr lang="en-US" sz="2400" b="0" i="0" u="none" strike="noStrike" cap="none" baseline="0" dirty="0" smtClean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.</a:t>
            </a:r>
            <a:endParaRPr lang="en" sz="2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40" name="Shape 40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3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192928" y="1591275"/>
            <a:ext cx="7877908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" sz="2400" b="1" i="1" dirty="0">
                <a:solidFill>
                  <a:schemeClr val="dk1"/>
                </a:solidFill>
              </a:rPr>
              <a:t>By the end of this session you will be able to:</a:t>
            </a:r>
          </a:p>
          <a:p>
            <a:endParaRPr lang="en-US" dirty="0"/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Reflect</a:t>
            </a:r>
          </a:p>
        </p:txBody>
      </p:sp>
      <p:sp>
        <p:nvSpPr>
          <p:cNvPr id="46" name="Shape 46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25000"/>
              <a:buFont typeface="Arial"/>
              <a:buNone/>
            </a:pPr>
            <a:r>
              <a:rPr lang="en" sz="3000" b="0" i="0" u="none" strike="noStrike" cap="none" baseline="0">
                <a:solidFill>
                  <a:schemeClr val="dk1"/>
                </a:solidFill>
                <a:rtl val="0"/>
              </a:rPr>
              <a:t>How would you describe a child that is ‘well’? How do they feel? How do they act and interact?</a:t>
            </a:r>
          </a:p>
        </p:txBody>
      </p:sp>
      <p:sp>
        <p:nvSpPr>
          <p:cNvPr id="47" name="Shape 47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4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Shape 52"/>
          <p:cNvSpPr txBox="1">
            <a:spLocks noGrp="1"/>
          </p:cNvSpPr>
          <p:nvPr>
            <p:ph type="title"/>
          </p:nvPr>
        </p:nvSpPr>
        <p:spPr>
          <a:xfrm>
            <a:off x="-50800" y="205977"/>
            <a:ext cx="9544050" cy="11414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4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Well-being terms </a:t>
            </a:r>
            <a:r>
              <a:rPr lang="en" sz="4400" b="1" i="0" u="none" strike="noStrike" cap="none" baseline="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and </a:t>
            </a:r>
            <a:r>
              <a:rPr lang="en" sz="4400" b="1" i="0" u="none" strike="noStrike" cap="none" baseline="0" dirty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  <a:rtl val="0"/>
              </a:rPr>
              <a:t>definitions</a:t>
            </a:r>
          </a:p>
        </p:txBody>
      </p:sp>
      <p:sp>
        <p:nvSpPr>
          <p:cNvPr id="53" name="Shape 53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400" b="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5</a:t>
            </a:fld>
            <a:endParaRPr lang="en"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graphicFrame>
        <p:nvGraphicFramePr>
          <p:cNvPr id="54" name="Shape 54"/>
          <p:cNvGraphicFramePr/>
          <p:nvPr>
            <p:extLst>
              <p:ext uri="{D42A27DB-BD31-4B8C-83A1-F6EECF244321}">
                <p14:modId xmlns:p14="http://schemas.microsoft.com/office/powerpoint/2010/main" val="1174655375"/>
              </p:ext>
            </p:extLst>
          </p:nvPr>
        </p:nvGraphicFramePr>
        <p:xfrm>
          <a:off x="1583350" y="1703161"/>
          <a:ext cx="6321400" cy="3251200"/>
        </p:xfrm>
        <a:graphic>
          <a:graphicData uri="http://schemas.openxmlformats.org/drawingml/2006/table">
            <a:tbl>
              <a:tblPr>
                <a:noFill/>
                <a:tableStyleId>{5805731E-921C-4067-A3A1-400858154C30}</a:tableStyleId>
              </a:tblPr>
              <a:tblGrid>
                <a:gridCol w="3160700"/>
                <a:gridCol w="3160700"/>
              </a:tblGrid>
              <a:tr h="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ct val="25000"/>
                        <a:buFont typeface="Times New Roman"/>
                        <a:buNone/>
                      </a:pPr>
                      <a:r>
                        <a:rPr lang="en" sz="1200" b="1" u="none" strike="noStrike" cap="none" baseline="0">
                          <a:rtl val="0"/>
                        </a:rPr>
                        <a:t>Physical Well-being</a:t>
                      </a: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ct val="25000"/>
                        <a:buFont typeface="Times New Roman"/>
                        <a:buNone/>
                      </a:pPr>
                      <a:r>
                        <a:rPr lang="en" sz="1200" b="1" u="none" strike="noStrike" cap="none" baseline="0" dirty="0">
                          <a:rtl val="0"/>
                        </a:rPr>
                        <a:t>Freedom from harm and physical abuse. Having all basic human needs met (water, food, </a:t>
                      </a:r>
                      <a:r>
                        <a:rPr lang="en" sz="1200" b="1" u="none" strike="noStrike" cap="none" baseline="0" dirty="0" smtClean="0">
                          <a:rtl val="0"/>
                        </a:rPr>
                        <a:t>shelter</a:t>
                      </a:r>
                      <a:r>
                        <a:rPr lang="en-US" sz="1200" b="1" u="none" strike="noStrike" cap="none" baseline="0" dirty="0" smtClean="0">
                          <a:rtl val="0"/>
                        </a:rPr>
                        <a:t>,</a:t>
                      </a:r>
                      <a:r>
                        <a:rPr lang="en" sz="1200" b="1" u="none" strike="noStrike" cap="none" baseline="0" dirty="0" smtClean="0">
                          <a:rtl val="0"/>
                        </a:rPr>
                        <a:t> </a:t>
                      </a:r>
                      <a:r>
                        <a:rPr lang="en" sz="1200" b="1" u="none" strike="noStrike" cap="none" baseline="0" dirty="0">
                          <a:rtl val="0"/>
                        </a:rPr>
                        <a:t>etc). The ability to play and be physically active.</a:t>
                      </a:r>
                    </a:p>
                  </a:txBody>
                  <a:tcPr marL="63500" marR="63500" marT="63500" marB="63500"/>
                </a:tc>
              </a:tr>
              <a:tr h="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ct val="25000"/>
                        <a:buFont typeface="Times New Roman"/>
                        <a:buNone/>
                      </a:pPr>
                      <a:r>
                        <a:rPr lang="en" sz="1200" b="1" u="none" strike="noStrike" cap="none" baseline="0">
                          <a:rtl val="0"/>
                        </a:rPr>
                        <a:t>Emotional Well-being</a:t>
                      </a: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ct val="25000"/>
                        <a:buFont typeface="Times New Roman"/>
                        <a:buNone/>
                      </a:pPr>
                      <a:r>
                        <a:rPr lang="en" sz="1200" b="1" u="none" strike="noStrike" cap="none" baseline="0">
                          <a:rtl val="0"/>
                        </a:rPr>
                        <a:t>Having a positive state of mind. Feeling safe and supported; being able to feel and express a range of emotions and to cope with everyday life.</a:t>
                      </a:r>
                    </a:p>
                  </a:txBody>
                  <a:tcPr marL="63500" marR="63500" marT="63500" marB="63500"/>
                </a:tc>
              </a:tr>
              <a:tr h="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ct val="25000"/>
                        <a:buFont typeface="Times New Roman"/>
                        <a:buNone/>
                      </a:pPr>
                      <a:r>
                        <a:rPr lang="en" sz="1200" b="1" u="none" strike="noStrike" cap="none" baseline="0">
                          <a:rtl val="0"/>
                        </a:rPr>
                        <a:t>Social Well-being</a:t>
                      </a: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ct val="25000"/>
                        <a:buFont typeface="Times New Roman"/>
                        <a:buNone/>
                      </a:pPr>
                      <a:r>
                        <a:rPr lang="en" sz="1200" b="1" u="none" strike="noStrike" cap="none" baseline="0">
                          <a:rtl val="0"/>
                        </a:rPr>
                        <a:t>Being part of a supportive environment where people live peacefully and equally.The ability to form positive social relation with peers and adults.</a:t>
                      </a:r>
                    </a:p>
                  </a:txBody>
                  <a:tcPr marL="63500" marR="63500" marT="63500" marB="63500"/>
                </a:tc>
              </a:tr>
              <a:tr h="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ct val="25000"/>
                        <a:buFont typeface="Times New Roman"/>
                        <a:buNone/>
                      </a:pPr>
                      <a:r>
                        <a:rPr lang="en" sz="1200" b="1" u="none" strike="noStrike" cap="none" baseline="0">
                          <a:rtl val="0"/>
                        </a:rPr>
                        <a:t>Cognitive Well-being</a:t>
                      </a: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ct val="25000"/>
                        <a:buFont typeface="Times New Roman"/>
                        <a:buNone/>
                      </a:pPr>
                      <a:r>
                        <a:rPr lang="en" sz="1200" b="1" u="none" strike="noStrike" cap="none" baseline="0" dirty="0">
                          <a:rtl val="0"/>
                        </a:rPr>
                        <a:t>To feel confident and to value and accept yourself. Having opportunities to learn and develop and to pursue goals.</a:t>
                      </a:r>
                    </a:p>
                  </a:txBody>
                  <a:tcPr marL="63500" marR="63500" marT="63500" marB="63500"/>
                </a:tc>
              </a:tr>
            </a:tbl>
          </a:graphicData>
        </a:graphic>
      </p:graphicFrame>
    </p:spTree>
  </p:cSld>
  <p:clrMapOvr>
    <a:masterClrMapping/>
  </p:clrMapOvr>
  <p:transition xmlns:p14="http://schemas.microsoft.com/office/powerpoint/2010/main"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Child Needs</a:t>
            </a:r>
          </a:p>
        </p:txBody>
      </p:sp>
      <p:sp>
        <p:nvSpPr>
          <p:cNvPr id="60" name="Shape 60"/>
          <p:cNvSpPr txBox="1">
            <a:spLocks noGrp="1"/>
          </p:cNvSpPr>
          <p:nvPr>
            <p:ph type="body" idx="1"/>
          </p:nvPr>
        </p:nvSpPr>
        <p:spPr>
          <a:xfrm>
            <a:off x="457200" y="1460500"/>
            <a:ext cx="36552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Head: What does a child need mentally/cognitively?</a:t>
            </a:r>
            <a:b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</a:br>
            <a: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/>
            </a:r>
            <a:b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</a:br>
            <a: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Heart: What does a child emotionally need?</a:t>
            </a:r>
            <a:b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</a:br>
            <a: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/>
            </a:r>
            <a:b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</a:br>
            <a: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Hands: What does a child physically need?</a:t>
            </a:r>
            <a:b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</a:br>
            <a: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/>
            </a:r>
            <a:b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</a:br>
            <a:r>
              <a:rPr lang="en" sz="2000" b="1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Feet: What does a child need socially?</a:t>
            </a:r>
          </a:p>
        </p:txBody>
      </p:sp>
      <p:grpSp>
        <p:nvGrpSpPr>
          <p:cNvPr id="61" name="Shape 61"/>
          <p:cNvGrpSpPr/>
          <p:nvPr/>
        </p:nvGrpSpPr>
        <p:grpSpPr>
          <a:xfrm>
            <a:off x="4456171" y="1460495"/>
            <a:ext cx="3095707" cy="3648383"/>
            <a:chOff x="0" y="0"/>
            <a:chExt cx="7211060" cy="8645459"/>
          </a:xfrm>
        </p:grpSpPr>
        <p:sp>
          <p:nvSpPr>
            <p:cNvPr id="62" name="Shape 62"/>
            <p:cNvSpPr/>
            <p:nvPr/>
          </p:nvSpPr>
          <p:spPr>
            <a:xfrm>
              <a:off x="2567940" y="0"/>
              <a:ext cx="2194500" cy="2095499"/>
            </a:xfrm>
            <a:prstGeom prst="ellipse">
              <a:avLst/>
            </a:prstGeom>
            <a:solidFill>
              <a:srgbClr val="FFFFFF"/>
            </a:solidFill>
            <a:ln w="57150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buNone/>
              </a:pPr>
              <a:endParaRPr sz="1800" b="0" i="0" u="none" strike="noStrike" cap="none" baseline="0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  <a:rtl val="0"/>
              </a:endParaRPr>
            </a:p>
          </p:txBody>
        </p:sp>
        <p:cxnSp>
          <p:nvCxnSpPr>
            <p:cNvPr id="63" name="Shape 63"/>
            <p:cNvCxnSpPr/>
            <p:nvPr/>
          </p:nvCxnSpPr>
          <p:spPr>
            <a:xfrm flipH="1">
              <a:off x="3619598" y="2095500"/>
              <a:ext cx="50697" cy="3708299"/>
            </a:xfrm>
            <a:prstGeom prst="straightConnector1">
              <a:avLst/>
            </a:prstGeom>
            <a:noFill/>
            <a:ln w="57150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4" name="Shape 64"/>
            <p:cNvCxnSpPr/>
            <p:nvPr/>
          </p:nvCxnSpPr>
          <p:spPr>
            <a:xfrm flipH="1">
              <a:off x="1661098" y="5760719"/>
              <a:ext cx="1920300" cy="2174099"/>
            </a:xfrm>
            <a:prstGeom prst="straightConnector1">
              <a:avLst/>
            </a:prstGeom>
            <a:noFill/>
            <a:ln w="57150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5" name="Shape 65"/>
            <p:cNvCxnSpPr/>
            <p:nvPr/>
          </p:nvCxnSpPr>
          <p:spPr>
            <a:xfrm rot="10800000">
              <a:off x="3619439" y="5730379"/>
              <a:ext cx="1920300" cy="2174099"/>
            </a:xfrm>
            <a:prstGeom prst="straightConnector1">
              <a:avLst/>
            </a:prstGeom>
            <a:noFill/>
            <a:ln w="57150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6" name="Shape 66"/>
            <p:cNvCxnSpPr/>
            <p:nvPr/>
          </p:nvCxnSpPr>
          <p:spPr>
            <a:xfrm flipH="1">
              <a:off x="815297" y="3718560"/>
              <a:ext cx="5496600" cy="30600"/>
            </a:xfrm>
            <a:prstGeom prst="straightConnector1">
              <a:avLst/>
            </a:prstGeom>
            <a:noFill/>
            <a:ln w="57150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sp>
          <p:nvSpPr>
            <p:cNvPr id="67" name="Shape 67"/>
            <p:cNvSpPr/>
            <p:nvPr/>
          </p:nvSpPr>
          <p:spPr>
            <a:xfrm>
              <a:off x="3291839" y="3512819"/>
              <a:ext cx="599399" cy="609599"/>
            </a:xfrm>
            <a:prstGeom prst="heart">
              <a:avLst/>
            </a:prstGeom>
            <a:solidFill>
              <a:srgbClr val="FFFFFF"/>
            </a:solidFill>
            <a:ln w="25400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buNone/>
              </a:pPr>
              <a:endParaRPr sz="1800" b="0" i="0" u="none" strike="noStrike" cap="none" baseline="0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  <a:rtl val="0"/>
              </a:endParaRPr>
            </a:p>
          </p:txBody>
        </p:sp>
        <p:pic>
          <p:nvPicPr>
            <p:cNvPr id="68" name="Shape 68"/>
            <p:cNvPicPr preferRelativeResize="0"/>
            <p:nvPr/>
          </p:nvPicPr>
          <p:blipFill rotWithShape="1">
            <a:blip r:embed="rId3">
              <a:alphaModFix/>
            </a:blip>
            <a:srcRect/>
            <a:stretch/>
          </p:blipFill>
          <p:spPr>
            <a:xfrm rot="5400000" flipH="1">
              <a:off x="6141860" y="3116719"/>
              <a:ext cx="1069200" cy="1069200"/>
            </a:xfrm>
            <a:prstGeom prst="rect">
              <a:avLst/>
            </a:prstGeom>
            <a:noFill/>
            <a:ln w="9525" cap="flat" cmpd="sng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p:spPr>
        </p:pic>
        <p:pic>
          <p:nvPicPr>
            <p:cNvPr id="69" name="Shape 69"/>
            <p:cNvPicPr preferRelativeResize="0"/>
            <p:nvPr/>
          </p:nvPicPr>
          <p:blipFill rotWithShape="1">
            <a:blip r:embed="rId3">
              <a:alphaModFix/>
            </a:blip>
            <a:srcRect/>
            <a:stretch/>
          </p:blipFill>
          <p:spPr>
            <a:xfrm rot="-5400000">
              <a:off x="0" y="3154819"/>
              <a:ext cx="1069200" cy="1069200"/>
            </a:xfrm>
            <a:prstGeom prst="rect">
              <a:avLst/>
            </a:prstGeom>
            <a:noFill/>
            <a:ln w="9525" cap="flat" cmpd="sng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p:spPr>
        </p:pic>
        <p:pic>
          <p:nvPicPr>
            <p:cNvPr id="70" name="Shape 70"/>
            <p:cNvPicPr preferRelativeResize="0"/>
            <p:nvPr/>
          </p:nvPicPr>
          <p:blipFill rotWithShape="1">
            <a:blip r:embed="rId4">
              <a:alphaModFix/>
            </a:blip>
            <a:srcRect t="47668"/>
            <a:stretch/>
          </p:blipFill>
          <p:spPr>
            <a:xfrm>
              <a:off x="502920" y="7795260"/>
              <a:ext cx="1626899" cy="850199"/>
            </a:xfrm>
            <a:prstGeom prst="rect">
              <a:avLst/>
            </a:prstGeom>
            <a:noFill/>
            <a:ln w="9525" cap="flat" cmpd="sng">
              <a:solidFill>
                <a:srgbClr val="000000">
                  <a:alpha val="0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pic>
        <p:pic>
          <p:nvPicPr>
            <p:cNvPr id="71" name="Shape 71"/>
            <p:cNvPicPr preferRelativeResize="0"/>
            <p:nvPr/>
          </p:nvPicPr>
          <p:blipFill rotWithShape="1">
            <a:blip r:embed="rId4">
              <a:alphaModFix/>
            </a:blip>
            <a:srcRect t="47668"/>
            <a:stretch/>
          </p:blipFill>
          <p:spPr>
            <a:xfrm flipH="1">
              <a:off x="5074889" y="7795260"/>
              <a:ext cx="1626899" cy="850199"/>
            </a:xfrm>
            <a:prstGeom prst="rect">
              <a:avLst/>
            </a:prstGeom>
            <a:noFill/>
            <a:ln w="9525" cap="flat" cmpd="sng">
              <a:solidFill>
                <a:srgbClr val="000000">
                  <a:alpha val="0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pic>
      </p:grpSp>
      <p:sp>
        <p:nvSpPr>
          <p:cNvPr id="72" name="Shape 72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6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Arial"/>
              <a:buNone/>
            </a:pPr>
            <a:r>
              <a:rPr lang="en-US" sz="4800" b="1" i="0" u="none" strike="noStrike" cap="none" baseline="0" dirty="0" smtClean="0">
                <a:solidFill>
                  <a:schemeClr val="bg1"/>
                </a:solidFill>
                <a:latin typeface="Arial"/>
                <a:ea typeface="Arial"/>
                <a:cs typeface="Arial"/>
                <a:sym typeface="Arial"/>
                <a:rtl val="0"/>
              </a:rPr>
              <a:t>Risk &amp;</a:t>
            </a:r>
            <a:r>
              <a:rPr lang="en-US" sz="4800" b="1" i="0" u="none" strike="noStrike" cap="none" dirty="0" smtClean="0">
                <a:solidFill>
                  <a:schemeClr val="bg1"/>
                </a:solidFill>
                <a:latin typeface="Arial"/>
                <a:ea typeface="Arial"/>
                <a:cs typeface="Arial"/>
                <a:sym typeface="Arial"/>
                <a:rtl val="0"/>
              </a:rPr>
              <a:t> Protective Factors</a:t>
            </a:r>
            <a:endParaRPr sz="4800" b="1" i="0" u="none" strike="noStrike" cap="none" baseline="0" dirty="0">
              <a:solidFill>
                <a:schemeClr val="bg1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78" name="Shape 78"/>
          <p:cNvSpPr txBox="1">
            <a:spLocks noGrp="1"/>
          </p:cNvSpPr>
          <p:nvPr>
            <p:ph type="body" idx="1"/>
          </p:nvPr>
        </p:nvSpPr>
        <p:spPr>
          <a:xfrm>
            <a:off x="457200" y="1460499"/>
            <a:ext cx="8229600" cy="346529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3600" b="1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How would you define a protective factor?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3600" b="1" dirty="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r>
              <a:rPr lang="en" sz="3600" b="1" i="0" u="none" strike="noStrike" cap="none" baseline="0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How would you define a risk factor?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endParaRPr sz="1400" b="0" i="0" u="none" strike="noStrike" cap="none" baseline="0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79" name="Shape 79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7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Risk &amp; Protective Factors</a:t>
            </a:r>
          </a:p>
        </p:txBody>
      </p:sp>
      <p:graphicFrame>
        <p:nvGraphicFramePr>
          <p:cNvPr id="85" name="Shape 85"/>
          <p:cNvGraphicFramePr/>
          <p:nvPr>
            <p:extLst>
              <p:ext uri="{D42A27DB-BD31-4B8C-83A1-F6EECF244321}">
                <p14:modId xmlns:p14="http://schemas.microsoft.com/office/powerpoint/2010/main" val="4073696763"/>
              </p:ext>
            </p:extLst>
          </p:nvPr>
        </p:nvGraphicFramePr>
        <p:xfrm>
          <a:off x="305250" y="1456525"/>
          <a:ext cx="8361650" cy="3776827"/>
        </p:xfrm>
        <a:graphic>
          <a:graphicData uri="http://schemas.openxmlformats.org/drawingml/2006/table">
            <a:tbl>
              <a:tblPr>
                <a:noFill/>
                <a:tableStyleId>{C4D4B680-3A93-4F56-9050-EEF3AE38FD89}</a:tableStyleId>
              </a:tblPr>
              <a:tblGrid>
                <a:gridCol w="4180825"/>
                <a:gridCol w="4180825"/>
              </a:tblGrid>
              <a:tr h="633625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ct val="25000"/>
                        <a:buFont typeface="Arial"/>
                        <a:buNone/>
                      </a:pPr>
                      <a:r>
                        <a:rPr lang="en" sz="1800" b="1" u="none" strike="noStrike" cap="none" baseline="0">
                          <a:rtl val="0"/>
                        </a:rPr>
                        <a:t>Protective </a:t>
                      </a:r>
                    </a:p>
                  </a:txBody>
                  <a:tcPr marL="91425" marR="91425" marT="91425" marB="91425" anchor="ctr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ct val="25000"/>
                        <a:buFont typeface="Arial"/>
                        <a:buNone/>
                      </a:pPr>
                      <a:r>
                        <a:rPr lang="en" sz="1800" b="1" u="none" strike="noStrike" cap="none" baseline="0">
                          <a:rtl val="0"/>
                        </a:rPr>
                        <a:t>Risk</a:t>
                      </a:r>
                    </a:p>
                  </a:txBody>
                  <a:tcPr marL="91425" marR="91425" marT="91425" marB="91425" anchor="ctr"/>
                </a:tc>
              </a:tr>
              <a:tr h="2634875">
                <a:tc>
                  <a:txBody>
                    <a:bodyPr/>
                    <a:lstStyle/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u="none" strike="noStrike" cap="none" baseline="0">
                          <a:solidFill>
                            <a:schemeClr val="dk1"/>
                          </a:solidFill>
                          <a:rtl val="0"/>
                        </a:rPr>
                        <a:t>Feeling appreciated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u="none" strike="noStrike" cap="none" baseline="0">
                          <a:solidFill>
                            <a:schemeClr val="dk1"/>
                          </a:solidFill>
                          <a:rtl val="0"/>
                        </a:rPr>
                        <a:t>Rituals 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u="none" strike="noStrike" cap="none" baseline="0">
                          <a:solidFill>
                            <a:schemeClr val="dk1"/>
                          </a:solidFill>
                          <a:rtl val="0"/>
                        </a:rPr>
                        <a:t>Social interaction- getting to spend time with and talking with others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u="none" strike="noStrike" cap="none" baseline="0">
                          <a:solidFill>
                            <a:schemeClr val="dk1"/>
                          </a:solidFill>
                          <a:rtl val="0"/>
                        </a:rPr>
                        <a:t>Feeling supported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u="none" strike="noStrike" cap="none" baseline="0">
                          <a:solidFill>
                            <a:schemeClr val="dk1"/>
                          </a:solidFill>
                          <a:rtl val="0"/>
                        </a:rPr>
                        <a:t>Sense of pride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u="none" strike="noStrike" cap="none" baseline="0">
                          <a:solidFill>
                            <a:schemeClr val="dk1"/>
                          </a:solidFill>
                          <a:rtl val="0"/>
                        </a:rPr>
                        <a:t>Play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u="none" strike="noStrike" cap="none" baseline="0">
                          <a:solidFill>
                            <a:schemeClr val="dk1"/>
                          </a:solidFill>
                          <a:rtl val="0"/>
                        </a:rPr>
                        <a:t>Being a part of a team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u="none" strike="noStrike" cap="none" baseline="0">
                          <a:solidFill>
                            <a:schemeClr val="dk1"/>
                          </a:solidFill>
                          <a:rtl val="0"/>
                        </a:rPr>
                        <a:t>Sense of belonging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u="none" strike="noStrike" cap="none" baseline="0">
                          <a:solidFill>
                            <a:schemeClr val="dk1"/>
                          </a:solidFill>
                          <a:rtl val="0"/>
                        </a:rPr>
                        <a:t>Traditions- connection to culture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i="0" u="none" strike="noStrike" cap="none" baseline="0" dirty="0">
                          <a:solidFill>
                            <a:schemeClr val="dk1"/>
                          </a:solidFill>
                          <a:rtl val="0"/>
                        </a:rPr>
                        <a:t>Safety and security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i="0" u="none" strike="noStrike" cap="none" baseline="0" dirty="0">
                          <a:solidFill>
                            <a:schemeClr val="dk1"/>
                          </a:solidFill>
                          <a:rtl val="0"/>
                        </a:rPr>
                        <a:t>Gender discrimination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i="0" u="none" strike="noStrike" cap="none" baseline="0" dirty="0">
                          <a:solidFill>
                            <a:schemeClr val="dk1"/>
                          </a:solidFill>
                          <a:rtl val="0"/>
                        </a:rPr>
                        <a:t>Sexual or physical assault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i="0" u="none" strike="noStrike" cap="none" baseline="0" dirty="0">
                          <a:solidFill>
                            <a:schemeClr val="dk1"/>
                          </a:solidFill>
                          <a:rtl val="0"/>
                        </a:rPr>
                        <a:t>Corporal punishment or harsh discipline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i="0" u="none" strike="noStrike" cap="none" baseline="0" dirty="0">
                          <a:solidFill>
                            <a:schemeClr val="dk1"/>
                          </a:solidFill>
                          <a:rtl val="0"/>
                        </a:rPr>
                        <a:t>Interrupted education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i="0" u="none" strike="noStrike" cap="none" baseline="0" dirty="0">
                          <a:solidFill>
                            <a:schemeClr val="dk1"/>
                          </a:solidFill>
                          <a:rtl val="0"/>
                        </a:rPr>
                        <a:t>Bullying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i="0" u="none" strike="noStrike" cap="none" baseline="0" dirty="0">
                          <a:solidFill>
                            <a:schemeClr val="dk1"/>
                          </a:solidFill>
                          <a:rtl val="0"/>
                        </a:rPr>
                        <a:t>Ethnic discrimination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i="0" u="none" strike="noStrike" cap="none" baseline="0" dirty="0">
                          <a:solidFill>
                            <a:schemeClr val="dk1"/>
                          </a:solidFill>
                          <a:rtl val="0"/>
                        </a:rPr>
                        <a:t>Missing family/relatives/friends</a:t>
                      </a:r>
                    </a:p>
                    <a:p>
                      <a:pPr marL="457200" marR="0" lvl="0" indent="-342900" algn="l" rtl="0">
                        <a:lnSpc>
                          <a:spcPct val="107916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100000"/>
                        <a:buFont typeface="Arial"/>
                        <a:buChar char="-"/>
                      </a:pPr>
                      <a:r>
                        <a:rPr lang="en" sz="1800" i="0" u="none" strike="noStrike" cap="none" baseline="0" dirty="0">
                          <a:solidFill>
                            <a:schemeClr val="dk1"/>
                          </a:solidFill>
                          <a:rtl val="0"/>
                        </a:rPr>
                        <a:t>Lack of role models</a:t>
                      </a:r>
                    </a:p>
                  </a:txBody>
                  <a:tcPr marL="91425" marR="91425" marT="91425" marB="91425"/>
                </a:tc>
              </a:tr>
            </a:tbl>
          </a:graphicData>
        </a:graphic>
      </p:graphicFrame>
      <p:sp>
        <p:nvSpPr>
          <p:cNvPr id="86" name="Shape 86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8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 txBox="1">
            <a:spLocks noGrp="1"/>
          </p:cNvSpPr>
          <p:nvPr>
            <p:ph type="title"/>
          </p:nvPr>
        </p:nvSpPr>
        <p:spPr>
          <a:xfrm>
            <a:off x="457200" y="205977"/>
            <a:ext cx="8229600" cy="114149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lang="en" sz="4800" b="1" i="0" u="none" strike="noStrike" cap="none" baseline="0" dirty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  <a:rtl val="0"/>
              </a:rPr>
              <a:t>Risk &amp; Protective Factors</a:t>
            </a:r>
          </a:p>
        </p:txBody>
      </p:sp>
      <p:sp>
        <p:nvSpPr>
          <p:cNvPr id="92" name="Shape 92"/>
          <p:cNvSpPr txBox="1">
            <a:spLocks noGrp="1"/>
          </p:cNvSpPr>
          <p:nvPr>
            <p:ph type="sldNum" idx="12"/>
          </p:nvPr>
        </p:nvSpPr>
        <p:spPr>
          <a:xfrm>
            <a:off x="8556789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Arial"/>
              <a:buNone/>
            </a:pPr>
            <a:fld id="{00000000-1234-1234-1234-123412341234}" type="slidenum">
              <a:rPr lang="en" sz="13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  <a:rtl val="0"/>
              </a:rPr>
              <a:t>9</a:t>
            </a:fld>
            <a:endParaRPr lang="en" sz="1300" b="0" i="0" u="none" strike="noStrike" cap="none" baseline="0">
              <a:solidFill>
                <a:schemeClr val="dk2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  <p:sp>
        <p:nvSpPr>
          <p:cNvPr id="93" name="Shape 93"/>
          <p:cNvSpPr txBox="1"/>
          <p:nvPr/>
        </p:nvSpPr>
        <p:spPr>
          <a:xfrm>
            <a:off x="788725" y="1538500"/>
            <a:ext cx="7178699" cy="3293099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240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1) What are factors that are specific to girls or boys?</a:t>
            </a:r>
            <a:br>
              <a:rPr lang="en" sz="240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</a:br>
            <a:endParaRPr lang="en" sz="240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240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2) What are the factors the teacher directly contributed to?</a:t>
            </a:r>
            <a:br>
              <a:rPr lang="en" sz="240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</a:br>
            <a:endParaRPr lang="en" sz="240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lang="en" sz="2400" i="0" u="none" strike="noStrike" cap="none" baseline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rtl val="0"/>
              </a:rPr>
              <a:t>3) What are the factors the teacher could have impacted or changed? What could the teacher have done?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endParaRPr sz="1400" b="0" i="0" u="none" strike="noStrike" cap="none" baseline="0">
              <a:solidFill>
                <a:srgbClr val="000000"/>
              </a:solidFill>
              <a:latin typeface="Arial"/>
              <a:ea typeface="Arial"/>
              <a:cs typeface="Arial"/>
              <a:sym typeface="Arial"/>
              <a:rtl val="0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theme/theme1.xml><?xml version="1.0" encoding="utf-8"?>
<a:theme xmlns:a="http://schemas.openxmlformats.org/drawingml/2006/main" name="modern">
  <a:themeElements>
    <a:clrScheme name="Custom 348">
      <a:dk1>
        <a:srgbClr val="000000"/>
      </a:dk1>
      <a:lt1>
        <a:srgbClr val="FFFFFF"/>
      </a:lt1>
      <a:dk2>
        <a:srgbClr val="191919"/>
      </a:dk2>
      <a:lt2>
        <a:srgbClr val="CCCCCC"/>
      </a:lt2>
      <a:accent1>
        <a:srgbClr val="7E5554"/>
      </a:accent1>
      <a:accent2>
        <a:srgbClr val="910A10"/>
      </a:accent2>
      <a:accent3>
        <a:srgbClr val="84294D"/>
      </a:accent3>
      <a:accent4>
        <a:srgbClr val="DA823B"/>
      </a:accent4>
      <a:accent5>
        <a:srgbClr val="625D3C"/>
      </a:accent5>
      <a:accent6>
        <a:srgbClr val="00384A"/>
      </a:accent6>
      <a:hlink>
        <a:srgbClr val="227A78"/>
      </a:hlink>
      <a:folHlink>
        <a:srgbClr val="394749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734</Words>
  <Application>Microsoft Macintosh PowerPoint</Application>
  <PresentationFormat>On-screen Show (16:9)</PresentationFormat>
  <Paragraphs>149</Paragraphs>
  <Slides>26</Slides>
  <Notes>26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27" baseType="lpstr">
      <vt:lpstr>modern</vt:lpstr>
      <vt:lpstr>PowerPoint Presentation</vt:lpstr>
      <vt:lpstr>Day 2 Child Protection, Well-being and Inclusion</vt:lpstr>
      <vt:lpstr>Session 1 Objectives</vt:lpstr>
      <vt:lpstr>Reflect</vt:lpstr>
      <vt:lpstr>Well-being terms and definitions</vt:lpstr>
      <vt:lpstr>Child Needs</vt:lpstr>
      <vt:lpstr>Risk &amp; Protective Factors</vt:lpstr>
      <vt:lpstr>Risk &amp; Protective Factors</vt:lpstr>
      <vt:lpstr>Risk &amp; Protective Factors</vt:lpstr>
      <vt:lpstr>Reflect</vt:lpstr>
      <vt:lpstr>Seeking Further Support</vt:lpstr>
      <vt:lpstr>PowerPoint Presentation</vt:lpstr>
      <vt:lpstr>Day 2  Child Protection, Well-being and Inclusion </vt:lpstr>
      <vt:lpstr>Reflect</vt:lpstr>
      <vt:lpstr>Objectives </vt:lpstr>
      <vt:lpstr>Social-Emotional Learning</vt:lpstr>
      <vt:lpstr>Social-Emotional Strategies</vt:lpstr>
      <vt:lpstr>Benefits of Social-Emotional Learning</vt:lpstr>
      <vt:lpstr>PowerPoint Presentation</vt:lpstr>
      <vt:lpstr>Day 2  Child Protection, Well Being and Inclusion</vt:lpstr>
      <vt:lpstr>Objectives </vt:lpstr>
      <vt:lpstr>Corporal Punishment</vt:lpstr>
      <vt:lpstr>Corporal Punishment </vt:lpstr>
      <vt:lpstr>PowerPoint Presentation</vt:lpstr>
      <vt:lpstr>Positive Discipline Role-play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Mary Mendenhall</cp:lastModifiedBy>
  <cp:revision>11</cp:revision>
  <dcterms:modified xsi:type="dcterms:W3CDTF">2016-03-24T17:17:27Z</dcterms:modified>
</cp:coreProperties>
</file>